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0" r:id="rId3"/>
    <p:sldId id="271" r:id="rId4"/>
    <p:sldId id="273" r:id="rId5"/>
    <p:sldId id="272" r:id="rId6"/>
    <p:sldId id="274" r:id="rId7"/>
    <p:sldId id="265" r:id="rId8"/>
    <p:sldId id="281" r:id="rId9"/>
    <p:sldId id="277" r:id="rId10"/>
    <p:sldId id="27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44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3"/>
  </p:normalViewPr>
  <p:slideViewPr>
    <p:cSldViewPr snapToGrid="0">
      <p:cViewPr varScale="1">
        <p:scale>
          <a:sx n="109" d="100"/>
          <a:sy n="109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456337" y="1784970"/>
            <a:ext cx="9144000" cy="23876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Интеграция этнокультурного компонента в образовательный процесс в рамках курса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История нашего края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8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456337" y="4383585"/>
            <a:ext cx="9144000" cy="1496805"/>
          </a:xfrm>
        </p:spPr>
        <p:txBody>
          <a:bodyPr>
            <a:normAutofit lnSpcReduction="10000"/>
          </a:bodyPr>
          <a:lstStyle/>
          <a:p>
            <a:pPr marL="0" lvl="0" indent="0" algn="r">
              <a:spcBef>
                <a:spcPts val="0"/>
              </a:spcBef>
              <a:buClrTx/>
              <a:buNone/>
            </a:pPr>
            <a:r>
              <a:rPr lang="ru-RU" sz="2200" b="1" dirty="0">
                <a:solidFill>
                  <a:prstClr val="black"/>
                </a:solidFill>
                <a:latin typeface="Proxima Nova Rg" panose="02000506030000020004" pitchFamily="2" charset="0"/>
              </a:rPr>
              <a:t>Зырянова Ирина </a:t>
            </a:r>
            <a:r>
              <a:rPr lang="ru-RU" sz="2200" b="1" dirty="0" smtClean="0">
                <a:solidFill>
                  <a:prstClr val="black"/>
                </a:solidFill>
                <a:latin typeface="Proxima Nova Rg" panose="02000506030000020004" pitchFamily="2" charset="0"/>
              </a:rPr>
              <a:t>Сергеевна,</a:t>
            </a:r>
          </a:p>
          <a:p>
            <a:pPr marL="0" lvl="0" indent="0" algn="r">
              <a:spcBef>
                <a:spcPts val="0"/>
              </a:spcBef>
              <a:buClrTx/>
              <a:buNone/>
            </a:pPr>
            <a:r>
              <a:rPr lang="ru-RU" sz="2200" b="1" dirty="0" smtClean="0">
                <a:solidFill>
                  <a:prstClr val="black"/>
                </a:solidFill>
                <a:latin typeface="Proxima Nova Rg" panose="02000506030000020004" pitchFamily="2" charset="0"/>
              </a:rPr>
              <a:t>заместитель  </a:t>
            </a:r>
            <a:r>
              <a:rPr lang="ru-RU" sz="2200" b="1" dirty="0">
                <a:solidFill>
                  <a:prstClr val="black"/>
                </a:solidFill>
                <a:latin typeface="Proxima Nova Rg" panose="02000506030000020004" pitchFamily="2" charset="0"/>
              </a:rPr>
              <a:t>директора по методической работе, учитель истории и обществознания МАОУ СОШ № 67 г. </a:t>
            </a:r>
            <a:r>
              <a:rPr lang="ru-RU" sz="2200" b="1" dirty="0" smtClean="0">
                <a:solidFill>
                  <a:prstClr val="black"/>
                </a:solidFill>
                <a:latin typeface="Proxima Nova Rg" panose="02000506030000020004" pitchFamily="2" charset="0"/>
              </a:rPr>
              <a:t>Томска</a:t>
            </a:r>
          </a:p>
          <a:p>
            <a:pPr marL="0" lvl="0" indent="0" algn="r">
              <a:spcBef>
                <a:spcPts val="0"/>
              </a:spcBef>
              <a:buClrTx/>
              <a:buNone/>
            </a:pPr>
            <a:endParaRPr lang="ru-RU" sz="2200" b="1" dirty="0" smtClean="0">
              <a:solidFill>
                <a:prstClr val="black"/>
              </a:solidFill>
              <a:latin typeface="Proxima Nova Rg" panose="02000506030000020004" pitchFamily="2" charset="0"/>
            </a:endParaRPr>
          </a:p>
          <a:p>
            <a:pPr marL="0" lvl="0" indent="0" algn="r">
              <a:spcBef>
                <a:spcPts val="0"/>
              </a:spcBef>
              <a:buClrTx/>
              <a:buNone/>
            </a:pPr>
            <a:r>
              <a:rPr lang="ru-RU" sz="2200" b="1" dirty="0" smtClean="0">
                <a:solidFill>
                  <a:prstClr val="black"/>
                </a:solidFill>
                <a:latin typeface="Proxima Nova Rg" panose="02000506030000020004" pitchFamily="2" charset="0"/>
              </a:rPr>
              <a:t>Томская область</a:t>
            </a:r>
            <a:endParaRPr lang="ru-RU" sz="2200" b="1" dirty="0">
              <a:solidFill>
                <a:prstClr val="black"/>
              </a:solidFill>
              <a:latin typeface="Proxima Nova Rg" panose="02000506030000020004" pitchFamily="2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-87923" y="912268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800" dirty="0" smtClean="0">
              <a:solidFill>
                <a:srgbClr val="000000"/>
              </a:solidFill>
              <a:latin typeface="Montserrat"/>
            </a:endParaRP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Montserrat"/>
              </a:rPr>
              <a:t>МАОУ СОШ № 67 г. Томска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Montserrat"/>
              </a:rPr>
              <a:t>ЦЭО «Этно-точка»</a:t>
            </a: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Montserrat"/>
              </a:rPr>
              <a:t> Адрес: </a:t>
            </a:r>
            <a:r>
              <a:rPr lang="ru-RU" sz="2400" dirty="0" smtClean="0">
                <a:solidFill>
                  <a:srgbClr val="000000"/>
                </a:solidFill>
                <a:latin typeface="Montserrat"/>
              </a:rPr>
              <a:t>634049, Томская область, г. Томск, 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Montserrat"/>
              </a:rPr>
              <a:t>ул. Иркутский тракт, 51/3</a:t>
            </a:r>
          </a:p>
          <a:p>
            <a:pPr algn="ctr"/>
            <a:endParaRPr lang="ru-RU" sz="2400" dirty="0" smtClean="0">
              <a:solidFill>
                <a:srgbClr val="000000"/>
              </a:solidFill>
              <a:latin typeface="Montserrat"/>
            </a:endParaRPr>
          </a:p>
          <a:p>
            <a:pPr algn="ctr"/>
            <a:endParaRPr lang="ru-RU" sz="2400" dirty="0" smtClean="0">
              <a:solidFill>
                <a:srgbClr val="000000"/>
              </a:solidFill>
              <a:latin typeface="Montserrat"/>
            </a:endParaRPr>
          </a:p>
          <a:p>
            <a:pPr algn="ctr"/>
            <a:endParaRPr lang="ru-RU" sz="2400" dirty="0" smtClean="0">
              <a:solidFill>
                <a:srgbClr val="000000"/>
              </a:solidFill>
              <a:latin typeface="Montserrat"/>
            </a:endParaRPr>
          </a:p>
          <a:p>
            <a:pPr algn="ctr"/>
            <a:endParaRPr lang="ru-RU" sz="1800" b="1" dirty="0" smtClean="0">
              <a:solidFill>
                <a:srgbClr val="000000"/>
              </a:solidFill>
              <a:latin typeface="Montserrat"/>
            </a:endParaRPr>
          </a:p>
          <a:p>
            <a:pPr algn="ctr"/>
            <a:endParaRPr lang="ru-RU" sz="1800" b="1" dirty="0">
              <a:solidFill>
                <a:srgbClr val="000000"/>
              </a:solidFill>
              <a:latin typeface="Montserrat"/>
            </a:endParaRPr>
          </a:p>
          <a:p>
            <a:pPr algn="ctr"/>
            <a:endParaRPr lang="ru-RU" sz="1800" b="1" dirty="0" smtClean="0">
              <a:solidFill>
                <a:srgbClr val="000000"/>
              </a:solidFill>
              <a:latin typeface="Montserrat"/>
            </a:endParaRPr>
          </a:p>
          <a:p>
            <a:pPr algn="ctr"/>
            <a:r>
              <a:rPr lang="ru-RU" sz="1800" b="1" dirty="0" smtClean="0">
                <a:solidFill>
                  <a:srgbClr val="000000"/>
                </a:solidFill>
                <a:latin typeface="Montserrat"/>
              </a:rPr>
              <a:t>Зырянова </a:t>
            </a:r>
            <a:r>
              <a:rPr lang="ru-RU" sz="1800" b="1" dirty="0" smtClean="0">
                <a:solidFill>
                  <a:srgbClr val="000000"/>
                </a:solidFill>
                <a:latin typeface="Montserrat"/>
              </a:rPr>
              <a:t>Ирина Сергеевна</a:t>
            </a:r>
          </a:p>
          <a:p>
            <a:pPr algn="ctr"/>
            <a:r>
              <a:rPr lang="ru-RU" sz="1800" dirty="0" smtClean="0">
                <a:solidFill>
                  <a:srgbClr val="000000"/>
                </a:solidFill>
                <a:latin typeface="Montserrat"/>
              </a:rPr>
              <a:t>Телефон: 89528008280</a:t>
            </a:r>
          </a:p>
          <a:p>
            <a:pPr algn="ctr"/>
            <a:r>
              <a:rPr lang="ru-RU" sz="1800" b="1" dirty="0" smtClean="0">
                <a:solidFill>
                  <a:srgbClr val="000000"/>
                </a:solidFill>
                <a:latin typeface="Montserrat"/>
              </a:rPr>
              <a:t>Электронная почта </a:t>
            </a:r>
            <a:r>
              <a:rPr lang="en-US" sz="1800" dirty="0" smtClean="0">
                <a:solidFill>
                  <a:srgbClr val="000000"/>
                </a:solidFill>
                <a:latin typeface="Montserrat"/>
              </a:rPr>
              <a:t>resh-trof@mail.ru</a:t>
            </a:r>
            <a:endParaRPr lang="ru-RU" sz="1800" dirty="0">
              <a:solidFill>
                <a:srgbClr val="000000"/>
              </a:solidFill>
              <a:latin typeface="Montserra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293" y="2900908"/>
            <a:ext cx="1057853" cy="1057853"/>
          </a:xfrm>
          <a:prstGeom prst="rect">
            <a:avLst/>
          </a:prstGeom>
        </p:spPr>
      </p:pic>
      <p:pic>
        <p:nvPicPr>
          <p:cNvPr id="6" name="Рисунок 5" descr="C:\Users\lsa\Desktop\2024-2025\Наградной материал\Логотип этноточкаJP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77" y="912268"/>
            <a:ext cx="1068705" cy="882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995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b="1" dirty="0">
              <a:latin typeface="Bounded" pitchFamily="2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84" y="216210"/>
            <a:ext cx="3363302" cy="159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656" y="216210"/>
            <a:ext cx="2221767" cy="158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3a87cad7f226ef30bca9269cc6e239c1-5241083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1" y="2238308"/>
            <a:ext cx="2223233" cy="169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8250" y="3833257"/>
            <a:ext cx="2648070" cy="1949729"/>
          </a:xfrm>
          <a:prstGeom prst="rect">
            <a:avLst/>
          </a:prstGeom>
        </p:spPr>
      </p:pic>
      <p:pic>
        <p:nvPicPr>
          <p:cNvPr id="16" name="Picture 2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673" y="4046943"/>
            <a:ext cx="1195407" cy="173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98" y="3972783"/>
            <a:ext cx="2513139" cy="188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70425" y="4178482"/>
            <a:ext cx="2028337" cy="13516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694348" y="1748004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«Тогда и узнал </a:t>
            </a:r>
            <a:r>
              <a:rPr lang="ru-RU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Тоян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товар и товарищ — близкие для </a:t>
            </a:r>
            <a:r>
              <a:rPr lang="ru-RU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русиян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слова, но товар — наживное дело, а товарищ — вечное. Без него пуста и погибельна дальняя дорога. Оно снимает прежние обиды, делает чужих людей своими. </a:t>
            </a:r>
            <a:r>
              <a:rPr lang="ru-RU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Тоян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испытал это на себе».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(«Клятва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Тояна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Книга I. «Царская грамота».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Заплавный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Томск, 1997 г.)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92979" y="1973888"/>
            <a:ext cx="2317929" cy="18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0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788" y="1095567"/>
            <a:ext cx="7863254" cy="381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Контекстность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Формирование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идентичности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Воспитание толерантности и уважения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Развитие критического мышления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Сохранение культурного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наследия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Преемственность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Доступность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Эмоциональная вовлеченность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Умение </a:t>
            </a:r>
            <a:r>
              <a:rPr lang="ru-RU" sz="2000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анализировать информацию, </a:t>
            </a:r>
            <a:r>
              <a:rPr lang="ru-RU" sz="20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lvl="0">
              <a:lnSpc>
                <a:spcPct val="107000"/>
              </a:lnSpc>
            </a:pPr>
            <a:r>
              <a:rPr lang="ru-RU" sz="20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формулировать выводы</a:t>
            </a:r>
            <a:r>
              <a:rPr lang="ru-RU" sz="2000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271145" marR="7112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3646" y="417612"/>
            <a:ext cx="6478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Ключевые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 работы</a:t>
            </a:r>
            <a:endParaRPr lang="ru-RU" sz="3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637" y="1942174"/>
            <a:ext cx="4283306" cy="3212480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27" y="1942174"/>
            <a:ext cx="1574826" cy="209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C97E81-C335-441B-9361-197EFC222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6708" y="4328657"/>
            <a:ext cx="1984052" cy="148803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738" y="4214268"/>
            <a:ext cx="1223969" cy="163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29342" y="111309"/>
            <a:ext cx="7520166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5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</a:t>
            </a: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Знакомство и первые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открытия</a:t>
            </a: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7007" y="1102103"/>
            <a:ext cx="9900139" cy="479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Погружение в прошлое через артефакты и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источники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Работа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 музейными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экспонатами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"Живой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экспонат"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Реконструкция"</a:t>
            </a: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"Следопыты"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Работа с документами и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фотографиями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Расшифровка"</a:t>
            </a: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Визуальная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история"</a:t>
            </a: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Карта памяти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Истории по картинкам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Вещи рассказывают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Карта моей улицы/моего села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Устный журнал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Я –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краевед-наблюдатель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"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Учитывать:</a:t>
            </a:r>
            <a:endParaRPr lang="ru-RU" sz="1400" b="1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о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чень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короткие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задания;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-б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ольшое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количество наглядности (картинки, предметы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и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гровые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элементы, сказочный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подход;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- связь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 личным опытом ребенка.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Рисунок 7" descr="Picture background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9922710" y="2039814"/>
            <a:ext cx="2022573" cy="2790548"/>
          </a:xfrm>
          <a:prstGeom prst="rect">
            <a:avLst/>
          </a:prstGeom>
          <a:noFill/>
        </p:spPr>
      </p:pic>
      <p:pic>
        <p:nvPicPr>
          <p:cNvPr id="9" name="Picture 10" descr="H1270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799" y="4555075"/>
            <a:ext cx="2160347" cy="1215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/>
          <p:nvPr/>
        </p:nvPicPr>
        <p:blipFill>
          <a:blip r:embed="rId4"/>
          <a:stretch/>
        </p:blipFill>
        <p:spPr>
          <a:xfrm>
            <a:off x="5261173" y="1868725"/>
            <a:ext cx="1925262" cy="2308283"/>
          </a:xfrm>
          <a:prstGeom prst="rect">
            <a:avLst/>
          </a:prstGeom>
          <a:ln w="0"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5"/>
          <a:stretch/>
        </p:blipFill>
        <p:spPr>
          <a:xfrm>
            <a:off x="7302828" y="2284750"/>
            <a:ext cx="2503489" cy="1774928"/>
          </a:xfrm>
          <a:prstGeom prst="rect">
            <a:avLst/>
          </a:prstGeom>
          <a:ln w="0"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6"/>
          <a:stretch/>
        </p:blipFill>
        <p:spPr>
          <a:xfrm>
            <a:off x="279600" y="3687192"/>
            <a:ext cx="1049594" cy="2053379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08067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1612" y="111309"/>
            <a:ext cx="6749347" cy="2074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6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класс</a:t>
            </a: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Углубление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 первые исследования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530" y="1509273"/>
            <a:ext cx="9784324" cy="3755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"Историческая реконструкция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Работа с источниками – начало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Экскурсия по улицам истории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Краеведческий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детектив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"Историческая викторина/Кроссворд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Историческое лото/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Мемори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Ролевая игра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Квест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по истории края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Учитывать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переход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пассивного слушания к активному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поиску;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постепенное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освоение работы с простыми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источниками;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акцент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практические действия (рисование, инсценировка, составление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формирование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навыков самостоятельного сбора информации.</a:t>
            </a: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0215699" y="2281354"/>
            <a:ext cx="1802130" cy="2584034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7563357" y="1793915"/>
            <a:ext cx="1305779" cy="2019519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131" y="1616755"/>
            <a:ext cx="2722685" cy="153151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 bwMode="auto">
          <a:xfrm>
            <a:off x="8497442" y="3455377"/>
            <a:ext cx="1375514" cy="233703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92" y="3710354"/>
            <a:ext cx="1639821" cy="216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6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9302" y="111309"/>
            <a:ext cx="5593967" cy="1578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Методики и приемы: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7 класс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Исследование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осмысление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2369" y="1784837"/>
            <a:ext cx="10058400" cy="3897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"Проект "Мой край в прошлом и настоящем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Интервью с живой историей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Архивный поиск (упрощенный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)"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Создание интерактивной карты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Дискуссия на историческую тему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</a:t>
            </a:r>
            <a:endParaRPr lang="ru-RU" sz="11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"Виртуальная экспедиция"</a:t>
            </a: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учитывать: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развитие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навыков самостоятельного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умение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анализировать, сравнивать, обобщать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информацию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акцент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проектную деятельность и творческое представление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результатов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71145" marR="71120" indent="46736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формирование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критического мышления и умения работать с разными источниками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71145" marR="71120" indent="46736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 descr="D:\2023-2024\СОШ 67\2017-2018\Мероприятия\Встреча с ветераном 29.11.17\Фото Встреча с ветераном\20171129_162132.jpg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361402" y="3516649"/>
            <a:ext cx="1886839" cy="1438891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956" y="2418259"/>
            <a:ext cx="1755270" cy="131518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4"/>
          <a:stretch/>
        </p:blipFill>
        <p:spPr>
          <a:xfrm>
            <a:off x="7149524" y="1663531"/>
            <a:ext cx="1325807" cy="2363051"/>
          </a:xfrm>
          <a:prstGeom prst="rect">
            <a:avLst/>
          </a:prstGeom>
          <a:ln w="0"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3496" y="1990342"/>
            <a:ext cx="1140051" cy="2036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719" y="2185134"/>
            <a:ext cx="1508430" cy="268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4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1" y="222864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84563" y="3421896"/>
            <a:ext cx="6887308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6895" marR="71120" indent="-28575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еографические карты</a:t>
            </a:r>
          </a:p>
          <a:p>
            <a:pPr marL="271145" marR="7112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(исторические и современные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56895" marR="71120" indent="-28575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видеоматериалы (собранные самими учащимися, архивные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56895" marR="71120" indent="-28575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раеведческие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книги, статьи,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56895" marR="71120" indent="-28575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нтернет-ресурсы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56895" marR="71120" indent="-28575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ичные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архивы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семей;</a:t>
            </a:r>
          </a:p>
          <a:p>
            <a:pPr marL="556895" marR="71120" indent="-285750">
              <a:lnSpc>
                <a:spcPct val="115000"/>
              </a:lnSpc>
              <a:spcBef>
                <a:spcPts val="5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узейные экспонаты.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2046" y="2924133"/>
            <a:ext cx="3782957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lvl="0" algn="ctr">
              <a:lnSpc>
                <a:spcPct val="115000"/>
              </a:lnSpc>
              <a:spcBef>
                <a:spcPts val="5"/>
              </a:spcBef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Инструменты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ресурсы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3706">
            <a:off x="8169718" y="2059422"/>
            <a:ext cx="1824416" cy="1582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zyryanovais\Desktop\2025-2026\ЦЭО\2025-2026\Мастер-класс 26.02\slide-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8428">
            <a:off x="9852939" y="2069273"/>
            <a:ext cx="1930573" cy="1433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055" y="3520545"/>
            <a:ext cx="1371600" cy="1262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5340" y="3190165"/>
            <a:ext cx="3047017" cy="177641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0908" y="4663099"/>
            <a:ext cx="2136681" cy="1201616"/>
          </a:xfrm>
          <a:prstGeom prst="rect">
            <a:avLst/>
          </a:prstGeom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97" y="3452906"/>
            <a:ext cx="2593559" cy="1945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832050" y="220253"/>
            <a:ext cx="6096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1145" marR="71120" lvl="0" indent="467360" algn="ctr">
              <a:lnSpc>
                <a:spcPct val="115000"/>
              </a:lnSpc>
              <a:spcBef>
                <a:spcPts val="5"/>
              </a:spcBef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Содержание этнокультурного компонента в курсе "История нашего края "</a:t>
            </a:r>
          </a:p>
          <a:p>
            <a:pPr marL="271145" marR="71120" lvl="0" indent="467360" algn="ctr">
              <a:lnSpc>
                <a:spcPct val="115000"/>
              </a:lnSpc>
              <a:spcBef>
                <a:spcPts val="5"/>
              </a:spcBef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(на примерах этнографических материалов</a:t>
            </a:r>
          </a:p>
          <a:p>
            <a:pPr marL="271145" marR="71120" lvl="0" indent="467360" algn="ctr">
              <a:lnSpc>
                <a:spcPct val="115000"/>
              </a:lnSpc>
              <a:spcBef>
                <a:spcPts val="5"/>
              </a:spcBef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из региональной истории)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7253" y="1219671"/>
            <a:ext cx="7065869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8345" marR="71120" lvl="0" indent="-457200" algn="just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этнический состав региона;</a:t>
            </a:r>
          </a:p>
          <a:p>
            <a:pPr marL="728345" marR="71120" lvl="0" indent="-457200" algn="just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традиционная культура;</a:t>
            </a:r>
          </a:p>
          <a:p>
            <a:pPr marL="728345" marR="71120" lvl="0" indent="-457200" algn="just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материальное 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нематериальное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культурное наследие;</a:t>
            </a:r>
          </a:p>
          <a:p>
            <a:pPr marL="728345" marR="71120" lvl="0" indent="-457200" algn="just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языковой аспект;</a:t>
            </a:r>
          </a:p>
          <a:p>
            <a:pPr marL="728345" marR="71120" lvl="0" indent="-457200" algn="just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современное состояние этнокультур.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6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1" y="222864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pic>
        <p:nvPicPr>
          <p:cNvPr id="7" name="Рисунок 6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235" y="2228643"/>
            <a:ext cx="2125906" cy="1638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041" y="2201777"/>
            <a:ext cx="1465968" cy="26061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681" y="4297235"/>
            <a:ext cx="2743905" cy="147200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81403" y="243539"/>
            <a:ext cx="8118231" cy="1539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 формы интеграции этнокультурного </a:t>
            </a:r>
            <a:r>
              <a:rPr lang="ru-RU" sz="2800" b="1" dirty="0" smtClean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компонента </a:t>
            </a:r>
            <a:r>
              <a:rPr lang="ru-RU" sz="2800" b="1" dirty="0" smtClean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dirty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уроках в рамках курса </a:t>
            </a:r>
            <a:endParaRPr lang="ru-RU" sz="2800" b="1" dirty="0" smtClean="0">
              <a:solidFill>
                <a:srgbClr val="36443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71120" algn="ctr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800" b="1" dirty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История нашего </a:t>
            </a:r>
            <a:r>
              <a:rPr lang="ru-RU" sz="2800" b="1" dirty="0" smtClean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r>
              <a:rPr lang="ru-RU" sz="2800" b="1" dirty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36443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4973" y="1742633"/>
            <a:ext cx="591516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71120" lvl="0" indent="-342900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Исследовательская деятельность и поисковая работа</a:t>
            </a:r>
          </a:p>
          <a:p>
            <a:pPr marL="342900" marR="71120" lvl="0" indent="-342900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Традиционные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работы с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дополнениями</a:t>
            </a:r>
          </a:p>
          <a:p>
            <a:pPr marL="342900" marR="71120" lvl="0" indent="-342900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Интерактивные методы</a:t>
            </a:r>
          </a:p>
          <a:p>
            <a:pPr marL="342900" marR="71120" lvl="0" indent="-342900">
              <a:lnSpc>
                <a:spcPct val="115000"/>
              </a:lnSpc>
              <a:spcBef>
                <a:spcPts val="5"/>
              </a:spcBef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Связь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общественностью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59040">
            <a:off x="5086436" y="2103009"/>
            <a:ext cx="1359366" cy="24715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54264">
            <a:off x="6735429" y="1760401"/>
            <a:ext cx="1384505" cy="2751205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>
          <a:blip r:embed="rId7"/>
          <a:stretch>
            <a:fillRect/>
          </a:stretch>
        </p:blipFill>
        <p:spPr bwMode="auto">
          <a:xfrm>
            <a:off x="1018359" y="4383356"/>
            <a:ext cx="3141157" cy="1645358"/>
          </a:xfrm>
          <a:prstGeom prst="rect">
            <a:avLst/>
          </a:prstGeom>
          <a:noFill/>
        </p:spPr>
      </p:pic>
      <p:pic>
        <p:nvPicPr>
          <p:cNvPr id="16" name="Рисунок 15" descr="C:\Users\zyryanovais\Desktop\2025-2026\ЦЭО\2025-2026\Семинар 30.03.26\Доклады\qrcod_cYj2 (1).png"/>
          <p:cNvPicPr/>
          <p:nvPr/>
        </p:nvPicPr>
        <p:blipFill>
          <a:blip r:embed="rId8"/>
          <a:stretch>
            <a:fillRect/>
          </a:stretch>
        </p:blipFill>
        <p:spPr bwMode="auto">
          <a:xfrm>
            <a:off x="4499127" y="4729421"/>
            <a:ext cx="916441" cy="953228"/>
          </a:xfrm>
          <a:prstGeom prst="rect">
            <a:avLst/>
          </a:prstGeom>
          <a:noFill/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014" y="4421615"/>
            <a:ext cx="1543221" cy="14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7861" y="2435468"/>
            <a:ext cx="3411679" cy="2558759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/>
        </p:blipFill>
        <p:spPr>
          <a:xfrm>
            <a:off x="495969" y="2602525"/>
            <a:ext cx="1723294" cy="2895475"/>
          </a:xfrm>
          <a:prstGeom prst="rect">
            <a:avLst/>
          </a:prstGeom>
          <a:ln w="0">
            <a:noFill/>
          </a:ln>
        </p:spPr>
      </p:pic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1405122" y="586279"/>
            <a:ext cx="6485537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одного человека – песчинка, жизнь многих – гора. Сила горы не даёт упасть песчинке. Когда спят одни глаза, смотрят другие, Когда сторожит одна сила, отдыхает другая. Когда говорит старец, ребёнок становится взрослым, а взрослый ребёнком».</a:t>
            </a:r>
          </a:p>
          <a:p>
            <a:pPr marL="0" lvl="0" indent="0" algn="ctr"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Клятва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Тояна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Книга I. «Царская грамота». С. А.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Заплавный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Томск, 1997 г.)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20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558" y="3253259"/>
            <a:ext cx="2615538" cy="1740968"/>
          </a:xfrm>
          <a:prstGeom prst="rect">
            <a:avLst/>
          </a:prstGeom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731" y="3323690"/>
            <a:ext cx="2503529" cy="167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70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554</Words>
  <Application>Microsoft Office PowerPoint</Application>
  <PresentationFormat>Широкоэкранный</PresentationFormat>
  <Paragraphs>113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Bounded</vt:lpstr>
      <vt:lpstr>Bounded Light</vt:lpstr>
      <vt:lpstr>Calibri</vt:lpstr>
      <vt:lpstr>Calibri Light</vt:lpstr>
      <vt:lpstr>Montserrat</vt:lpstr>
      <vt:lpstr>Proxima Nova Rg</vt:lpstr>
      <vt:lpstr>Times New Roman</vt:lpstr>
      <vt:lpstr>Wingdings</vt:lpstr>
      <vt:lpstr>Тема Office</vt:lpstr>
      <vt:lpstr>Интеграция этнокультурного компонента в образовательный процесс в рамках курса  «История нашего края»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Зырянова Ирина Сергеевна</cp:lastModifiedBy>
  <cp:revision>143</cp:revision>
  <dcterms:created xsi:type="dcterms:W3CDTF">2026-04-03T20:11:11Z</dcterms:created>
  <dcterms:modified xsi:type="dcterms:W3CDTF">2026-04-14T10:51:29Z</dcterms:modified>
</cp:coreProperties>
</file>